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Noto Sans Symbols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iR5a7B/9KTUvr+acAGFQ07pxrx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otoSansSymbols-regular.fntdata"/><Relationship Id="rId50" Type="http://schemas.openxmlformats.org/officeDocument/2006/relationships/font" Target="fonts/Roboto-boldItalic.fntdata"/><Relationship Id="rId53" Type="http://customschemas.google.com/relationships/presentationmetadata" Target="metadata"/><Relationship Id="rId52" Type="http://schemas.openxmlformats.org/officeDocument/2006/relationships/font" Target="fonts/NotoSansSymbol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4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>
                <a:solidFill>
                  <a:srgbClr val="2E75B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11" Type="http://schemas.openxmlformats.org/officeDocument/2006/relationships/image" Target="../media/image18.png"/><Relationship Id="rId10" Type="http://schemas.openxmlformats.org/officeDocument/2006/relationships/image" Target="../media/image9.png"/><Relationship Id="rId12" Type="http://schemas.openxmlformats.org/officeDocument/2006/relationships/image" Target="../media/image22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3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1" Type="http://schemas.openxmlformats.org/officeDocument/2006/relationships/image" Target="../media/image46.png"/><Relationship Id="rId10" Type="http://schemas.openxmlformats.org/officeDocument/2006/relationships/image" Target="../media/image41.png"/><Relationship Id="rId9" Type="http://schemas.openxmlformats.org/officeDocument/2006/relationships/image" Target="../media/image52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Relationship Id="rId7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55.png"/><Relationship Id="rId11" Type="http://schemas.openxmlformats.org/officeDocument/2006/relationships/image" Target="../media/image64.png"/><Relationship Id="rId10" Type="http://schemas.openxmlformats.org/officeDocument/2006/relationships/oleObject" Target="../embeddings/oleObject2.bin"/><Relationship Id="rId9" Type="http://schemas.openxmlformats.org/officeDocument/2006/relationships/oleObject" Target="../embeddings/oleObject2.bin"/><Relationship Id="rId5" Type="http://schemas.openxmlformats.org/officeDocument/2006/relationships/image" Target="../media/image53.png"/><Relationship Id="rId6" Type="http://schemas.openxmlformats.org/officeDocument/2006/relationships/oleObject" Target="../embeddings/oleObject1.bin"/><Relationship Id="rId7" Type="http://schemas.openxmlformats.org/officeDocument/2006/relationships/oleObject" Target="../embeddings/oleObject1.bin"/><Relationship Id="rId8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68.png"/><Relationship Id="rId5" Type="http://schemas.openxmlformats.org/officeDocument/2006/relationships/image" Target="../media/image54.png"/><Relationship Id="rId6" Type="http://schemas.openxmlformats.org/officeDocument/2006/relationships/image" Target="../media/image73.png"/><Relationship Id="rId7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8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9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82.png"/><Relationship Id="rId8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png"/><Relationship Id="rId4" Type="http://schemas.openxmlformats.org/officeDocument/2006/relationships/image" Target="../media/image96.png"/><Relationship Id="rId5" Type="http://schemas.openxmlformats.org/officeDocument/2006/relationships/image" Target="../media/image90.png"/><Relationship Id="rId6" Type="http://schemas.openxmlformats.org/officeDocument/2006/relationships/image" Target="../media/image72.png"/><Relationship Id="rId7" Type="http://schemas.openxmlformats.org/officeDocument/2006/relationships/image" Target="../media/image79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0.png"/><Relationship Id="rId10" Type="http://schemas.openxmlformats.org/officeDocument/2006/relationships/image" Target="../media/image100.png"/><Relationship Id="rId13" Type="http://schemas.openxmlformats.org/officeDocument/2006/relationships/image" Target="../media/image91.png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6.png"/><Relationship Id="rId4" Type="http://schemas.openxmlformats.org/officeDocument/2006/relationships/image" Target="../media/image75.png"/><Relationship Id="rId9" Type="http://schemas.openxmlformats.org/officeDocument/2006/relationships/image" Target="../media/image104.png"/><Relationship Id="rId5" Type="http://schemas.openxmlformats.org/officeDocument/2006/relationships/image" Target="../media/image87.png"/><Relationship Id="rId6" Type="http://schemas.openxmlformats.org/officeDocument/2006/relationships/image" Target="../media/image85.png"/><Relationship Id="rId7" Type="http://schemas.openxmlformats.org/officeDocument/2006/relationships/image" Target="../media/image78.png"/><Relationship Id="rId8" Type="http://schemas.openxmlformats.org/officeDocument/2006/relationships/image" Target="../media/image92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5.png"/><Relationship Id="rId4" Type="http://schemas.openxmlformats.org/officeDocument/2006/relationships/image" Target="../media/image95.png"/><Relationship Id="rId9" Type="http://schemas.openxmlformats.org/officeDocument/2006/relationships/image" Target="../media/image102.png"/><Relationship Id="rId5" Type="http://schemas.openxmlformats.org/officeDocument/2006/relationships/image" Target="../media/image78.png"/><Relationship Id="rId6" Type="http://schemas.openxmlformats.org/officeDocument/2006/relationships/image" Target="../media/image90.png"/><Relationship Id="rId7" Type="http://schemas.openxmlformats.org/officeDocument/2006/relationships/image" Target="../media/image107.png"/><Relationship Id="rId8" Type="http://schemas.openxmlformats.org/officeDocument/2006/relationships/image" Target="../media/image1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8.png"/><Relationship Id="rId4" Type="http://schemas.openxmlformats.org/officeDocument/2006/relationships/image" Target="../media/image78.png"/><Relationship Id="rId9" Type="http://schemas.openxmlformats.org/officeDocument/2006/relationships/image" Target="../media/image106.png"/><Relationship Id="rId5" Type="http://schemas.openxmlformats.org/officeDocument/2006/relationships/image" Target="../media/image90.png"/><Relationship Id="rId6" Type="http://schemas.openxmlformats.org/officeDocument/2006/relationships/image" Target="../media/image103.png"/><Relationship Id="rId7" Type="http://schemas.openxmlformats.org/officeDocument/2006/relationships/image" Target="../media/image101.png"/><Relationship Id="rId8" Type="http://schemas.openxmlformats.org/officeDocument/2006/relationships/image" Target="../media/image1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Relationship Id="rId4" Type="http://schemas.openxmlformats.org/officeDocument/2006/relationships/image" Target="../media/image90.png"/><Relationship Id="rId5" Type="http://schemas.openxmlformats.org/officeDocument/2006/relationships/image" Target="../media/image109.png"/><Relationship Id="rId6" Type="http://schemas.openxmlformats.org/officeDocument/2006/relationships/image" Target="../media/image117.png"/><Relationship Id="rId7" Type="http://schemas.openxmlformats.org/officeDocument/2006/relationships/image" Target="../media/image111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3.png"/><Relationship Id="rId10" Type="http://schemas.openxmlformats.org/officeDocument/2006/relationships/image" Target="../media/image112.png"/><Relationship Id="rId13" Type="http://schemas.openxmlformats.org/officeDocument/2006/relationships/image" Target="../media/image131.png"/><Relationship Id="rId1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126.png"/><Relationship Id="rId14" Type="http://schemas.openxmlformats.org/officeDocument/2006/relationships/image" Target="../media/image133.png"/><Relationship Id="rId5" Type="http://schemas.openxmlformats.org/officeDocument/2006/relationships/image" Target="../media/image121.png"/><Relationship Id="rId6" Type="http://schemas.openxmlformats.org/officeDocument/2006/relationships/image" Target="../media/image119.png"/><Relationship Id="rId7" Type="http://schemas.openxmlformats.org/officeDocument/2006/relationships/image" Target="../media/image123.png"/><Relationship Id="rId8" Type="http://schemas.openxmlformats.org/officeDocument/2006/relationships/image" Target="../media/image1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6.png"/><Relationship Id="rId4" Type="http://schemas.openxmlformats.org/officeDocument/2006/relationships/image" Target="../media/image1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2.png"/><Relationship Id="rId4" Type="http://schemas.openxmlformats.org/officeDocument/2006/relationships/image" Target="../media/image1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8.png"/><Relationship Id="rId4" Type="http://schemas.openxmlformats.org/officeDocument/2006/relationships/image" Target="../media/image1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8.png"/><Relationship Id="rId4" Type="http://schemas.openxmlformats.org/officeDocument/2006/relationships/image" Target="../media/image135.png"/><Relationship Id="rId5" Type="http://schemas.openxmlformats.org/officeDocument/2006/relationships/image" Target="../media/image130.png"/><Relationship Id="rId6" Type="http://schemas.openxmlformats.org/officeDocument/2006/relationships/image" Target="../media/image129.png"/><Relationship Id="rId7" Type="http://schemas.openxmlformats.org/officeDocument/2006/relationships/image" Target="../media/image1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Unit 01</a:t>
            </a:r>
            <a:br>
              <a:rPr lang="en-US"/>
            </a:br>
            <a:r>
              <a:rPr lang="en-US" sz="4800"/>
              <a:t>Part 2</a:t>
            </a:r>
            <a:endParaRPr sz="4800"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Recurrences and Methods for solving the recurrences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3690715" y="464312"/>
            <a:ext cx="6667936" cy="69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Recurrence Relations</a:t>
            </a:r>
            <a:endParaRPr/>
          </a:p>
        </p:txBody>
      </p:sp>
      <p:sp>
        <p:nvSpPr>
          <p:cNvPr id="166" name="Google Shape;166;p10"/>
          <p:cNvSpPr txBox="1"/>
          <p:nvPr/>
        </p:nvSpPr>
        <p:spPr>
          <a:xfrm>
            <a:off x="95534" y="2041716"/>
            <a:ext cx="11818962" cy="4178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755650" marR="5080" rtl="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of a function at a point is given  in terms of its value at other points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755650" marR="5080" rtl="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T(n) = T(n-1) + k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T(n) = T(n-1) + n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T(n) = T(n-1) + T(n-2)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T(n) = T(n/2) + k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T(n) = 2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×</a:t>
            </a:r>
            <a:r>
              <a:rPr b="0" i="0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T(n/2) + k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type="title"/>
          </p:nvPr>
        </p:nvSpPr>
        <p:spPr>
          <a:xfrm>
            <a:off x="2961564" y="464312"/>
            <a:ext cx="8475259" cy="69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Recurrence Relations</a:t>
            </a:r>
            <a:endParaRPr/>
          </a:p>
        </p:txBody>
      </p:sp>
      <p:sp>
        <p:nvSpPr>
          <p:cNvPr id="172" name="Google Shape;172;p11"/>
          <p:cNvSpPr txBox="1"/>
          <p:nvPr/>
        </p:nvSpPr>
        <p:spPr>
          <a:xfrm>
            <a:off x="1078173" y="2001521"/>
            <a:ext cx="10358649" cy="3576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case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of function at some specified points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288290" rtl="0" algn="l">
              <a:lnSpc>
                <a:spcPct val="80000"/>
              </a:lnSpc>
              <a:spcBef>
                <a:spcPts val="56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called boundary values / boundary  conditions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55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case example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T(1) = 0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T(1) = 1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2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T(2) = 1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T(2) = k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Solving recurrences</a:t>
            </a:r>
            <a:endParaRPr/>
          </a:p>
        </p:txBody>
      </p:sp>
      <p:sp>
        <p:nvSpPr>
          <p:cNvPr id="178" name="Google Shape;178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1" marL="75565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substitution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method /induction method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51308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recurrence tree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method (sum up complexity at each level,  then sum all the levels)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57150" rtl="0" algn="just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master method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(prove a general theorem once then apply the  theorem where appropriate; covers many common cases but not  all cases)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The substitution method to solve RR</a:t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the </a:t>
            </a:r>
            <a:r>
              <a:rPr b="1" i="1" lang="en-US"/>
              <a:t>substitution method</a:t>
            </a:r>
            <a:r>
              <a:rPr lang="en-US"/>
              <a:t>, we guess a bound and then use mathematical induction to prove our guess correct.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solve all recurrence relations using this method and this method always gives the correct solution.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However this method involves a large amount of calculations.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>
            <p:ph type="title"/>
          </p:nvPr>
        </p:nvSpPr>
        <p:spPr>
          <a:xfrm>
            <a:off x="70757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Roboto"/>
              <a:buNone/>
            </a:pPr>
            <a:r>
              <a:rPr b="0" i="0" lang="en-US" sz="2400">
                <a:latin typeface="Roboto"/>
                <a:ea typeface="Roboto"/>
                <a:cs typeface="Roboto"/>
                <a:sym typeface="Roboto"/>
              </a:rPr>
              <a:t>Solve Recurrence Relation (T(n)= T(n-1) + 1) using substitution method</a:t>
            </a:r>
            <a:endParaRPr b="0" i="0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40" y="1072017"/>
            <a:ext cx="35623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140" y="2316130"/>
            <a:ext cx="24860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40" y="2848461"/>
            <a:ext cx="34671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140" y="4420086"/>
            <a:ext cx="36766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140" y="6072480"/>
            <a:ext cx="24955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3101" y="1561096"/>
            <a:ext cx="27908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23101" y="2482949"/>
            <a:ext cx="2943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50269" y="5097530"/>
            <a:ext cx="1619250" cy="5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76232" y="5070800"/>
            <a:ext cx="1362075" cy="67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00032" y="4509702"/>
            <a:ext cx="1619250" cy="5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49558" y="6072480"/>
            <a:ext cx="7142442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>
            <p:ph type="title"/>
          </p:nvPr>
        </p:nvSpPr>
        <p:spPr>
          <a:xfrm>
            <a:off x="838200" y="-394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Roboto"/>
              <a:buNone/>
            </a:pPr>
            <a:r>
              <a:rPr b="0" i="0" lang="en-US" sz="3500">
                <a:latin typeface="Roboto"/>
                <a:ea typeface="Roboto"/>
                <a:cs typeface="Roboto"/>
                <a:sym typeface="Roboto"/>
              </a:rPr>
              <a:t>Recurrence Relation </a:t>
            </a:r>
            <a:r>
              <a:rPr lang="en-US" sz="3500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b="0" i="0" lang="en-US" sz="3500">
                <a:latin typeface="Roboto"/>
                <a:ea typeface="Roboto"/>
                <a:cs typeface="Roboto"/>
                <a:sym typeface="Roboto"/>
              </a:rPr>
              <a:t> decreasing function </a:t>
            </a:r>
            <a:endParaRPr b="0" i="0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Roboto"/>
              <a:buNone/>
            </a:pPr>
            <a:r>
              <a:rPr b="0" i="0" lang="en-US" sz="3500">
                <a:latin typeface="Roboto"/>
                <a:ea typeface="Roboto"/>
                <a:cs typeface="Roboto"/>
                <a:sym typeface="Roboto"/>
              </a:rPr>
              <a:t> (T(n)= T(n-1) + n) </a:t>
            </a:r>
            <a:endParaRPr sz="3500"/>
          </a:p>
        </p:txBody>
      </p:sp>
      <p:pic>
        <p:nvPicPr>
          <p:cNvPr id="206" name="Google Shape;206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898" y="1480651"/>
            <a:ext cx="458631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98" y="1480651"/>
            <a:ext cx="3838575" cy="4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0209" y="2505075"/>
            <a:ext cx="2841792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3898" y="5831989"/>
            <a:ext cx="458631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5"/>
          <p:cNvSpPr txBox="1"/>
          <p:nvPr/>
        </p:nvSpPr>
        <p:spPr>
          <a:xfrm>
            <a:off x="9716277" y="1980715"/>
            <a:ext cx="3275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 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The recursion tree method to solve RR</a:t>
            </a:r>
            <a:endParaRPr/>
          </a:p>
        </p:txBody>
      </p:sp>
      <p:sp>
        <p:nvSpPr>
          <p:cNvPr id="216" name="Google Shape;216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r>
              <a:rPr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In this method, we draw a recurrence tree and calculate the time taken by every level of tree.</a:t>
            </a:r>
            <a:endParaRPr sz="180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r>
              <a:rPr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Finally, we sum up the time taken at all levels. </a:t>
            </a:r>
            <a:endParaRPr sz="180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r>
              <a:rPr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To draw the recurrence tree, we start from the given recurrence and keep drawing till we find a pattern among levels. </a:t>
            </a:r>
            <a:endParaRPr sz="180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800"/>
              <a:buChar char="•"/>
            </a:pPr>
            <a:r>
              <a:rPr lang="en-US" sz="18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The pattern is typically a arithmetic or geometric series. </a:t>
            </a:r>
            <a:endParaRPr sz="180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type="title"/>
          </p:nvPr>
        </p:nvSpPr>
        <p:spPr>
          <a:xfrm>
            <a:off x="838200" y="116440"/>
            <a:ext cx="10515600" cy="294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Roboto"/>
              <a:buNone/>
            </a:pPr>
            <a:r>
              <a:rPr b="0" i="0" lang="en-US" sz="2400">
                <a:latin typeface="Roboto"/>
                <a:ea typeface="Roboto"/>
                <a:cs typeface="Roboto"/>
                <a:sym typeface="Roboto"/>
              </a:rPr>
              <a:t>Solve Recurrence Relation (T(n)= T(n-1) + n): Recursion Tree Method </a:t>
            </a:r>
            <a:endParaRPr b="0" i="0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56"/>
            <a:ext cx="2841792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14550"/>
            <a:ext cx="4391025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7"/>
          <p:cNvSpPr txBox="1"/>
          <p:nvPr/>
        </p:nvSpPr>
        <p:spPr>
          <a:xfrm>
            <a:off x="0" y="1679510"/>
            <a:ext cx="31724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Draw Recursion Tree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1025" y="2114550"/>
            <a:ext cx="436245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/>
          <p:nvPr/>
        </p:nvSpPr>
        <p:spPr>
          <a:xfrm>
            <a:off x="4268561" y="1541010"/>
            <a:ext cx="43624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</a:t>
            </a:r>
            <a:r>
              <a:rPr b="0" i="0" lang="en-US" sz="1800" u="none" cap="none" strike="noStrike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the time taken by every level of tree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5939" y="2048843"/>
            <a:ext cx="3316061" cy="7690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 txBox="1"/>
          <p:nvPr/>
        </p:nvSpPr>
        <p:spPr>
          <a:xfrm>
            <a:off x="8875939" y="1484933"/>
            <a:ext cx="4362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sum the time taken at all levels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9498564" y="3256383"/>
            <a:ext cx="167017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T(n)= O(n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= </a:t>
            </a:r>
            <a:r>
              <a:rPr b="0" i="0" lang="en-U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27" y="1478221"/>
            <a:ext cx="35623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926" y="410548"/>
            <a:ext cx="2841792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type="title"/>
          </p:nvPr>
        </p:nvSpPr>
        <p:spPr>
          <a:xfrm>
            <a:off x="906624" y="116440"/>
            <a:ext cx="10515600" cy="294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Roboto"/>
              <a:buNone/>
            </a:pPr>
            <a:r>
              <a:rPr b="0" i="0" lang="en-US" sz="2400">
                <a:latin typeface="Roboto"/>
                <a:ea typeface="Roboto"/>
                <a:cs typeface="Roboto"/>
                <a:sym typeface="Roboto"/>
              </a:rPr>
              <a:t>Solve Recurrence Relation (T(n)= T(n-1) + n): Substitution method </a:t>
            </a:r>
            <a:endParaRPr b="0" i="0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27" y="2145844"/>
            <a:ext cx="4054734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27" y="2813467"/>
            <a:ext cx="4054734" cy="10587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 txBox="1"/>
          <p:nvPr/>
        </p:nvSpPr>
        <p:spPr>
          <a:xfrm>
            <a:off x="811763" y="4002833"/>
            <a:ext cx="25565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2108718" y="4245429"/>
            <a:ext cx="14182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 this k times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19" y="5042796"/>
            <a:ext cx="417195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8"/>
          <p:cNvSpPr txBox="1"/>
          <p:nvPr/>
        </p:nvSpPr>
        <p:spPr>
          <a:xfrm>
            <a:off x="78727" y="6000910"/>
            <a:ext cx="405473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assume that we have reached T(0) i.e assume that n-k=0 i.e n=k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Substitute k=n in  eq 4.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2787" y="668986"/>
            <a:ext cx="437197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8"/>
          <p:cNvSpPr txBox="1"/>
          <p:nvPr/>
        </p:nvSpPr>
        <p:spPr>
          <a:xfrm>
            <a:off x="4192069" y="5327780"/>
            <a:ext cx="5758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2787" y="1748268"/>
            <a:ext cx="41814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2787" y="2618000"/>
            <a:ext cx="24765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64424" y="3664236"/>
            <a:ext cx="12192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>
            <p:ph type="title"/>
          </p:nvPr>
        </p:nvSpPr>
        <p:spPr>
          <a:xfrm>
            <a:off x="838200" y="365125"/>
            <a:ext cx="10515600" cy="744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960"/>
              <a:buFont typeface="Roboto"/>
              <a:buNone/>
            </a:pPr>
            <a:r>
              <a:rPr b="0" i="0" lang="en-US" sz="3359">
                <a:latin typeface="Roboto"/>
                <a:ea typeface="Roboto"/>
                <a:cs typeface="Roboto"/>
                <a:sym typeface="Roboto"/>
              </a:rPr>
              <a:t>Recurrence Relation for decreasing function </a:t>
            </a:r>
            <a:endParaRPr b="0" i="0" sz="3359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960"/>
              <a:buFont typeface="Roboto"/>
              <a:buNone/>
            </a:pPr>
            <a:r>
              <a:rPr b="0" i="0" lang="en-US" sz="3359">
                <a:latin typeface="Roboto"/>
                <a:ea typeface="Roboto"/>
                <a:cs typeface="Roboto"/>
                <a:sym typeface="Roboto"/>
              </a:rPr>
              <a:t>(T(n)= T(n-1) + log n) </a:t>
            </a:r>
            <a:br>
              <a:rPr b="0" i="0" lang="en-US" sz="3359">
                <a:latin typeface="Roboto"/>
                <a:ea typeface="Roboto"/>
                <a:cs typeface="Roboto"/>
                <a:sym typeface="Roboto"/>
              </a:rPr>
            </a:br>
            <a:endParaRPr sz="3359"/>
          </a:p>
        </p:txBody>
      </p:sp>
      <p:pic>
        <p:nvPicPr>
          <p:cNvPr id="253" name="Google Shape;25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8629" y="1109662"/>
            <a:ext cx="519408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99" y="1109662"/>
            <a:ext cx="4162425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0509" y="5505449"/>
            <a:ext cx="343852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9"/>
          <p:cNvSpPr txBox="1"/>
          <p:nvPr/>
        </p:nvSpPr>
        <p:spPr>
          <a:xfrm>
            <a:off x="4458477" y="6020870"/>
            <a:ext cx="3275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 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315" y="437372"/>
            <a:ext cx="3781425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24100"/>
            <a:ext cx="388620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0"/>
          <p:cNvSpPr txBox="1"/>
          <p:nvPr/>
        </p:nvSpPr>
        <p:spPr>
          <a:xfrm>
            <a:off x="838200" y="365125"/>
            <a:ext cx="10515600" cy="744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ct val="100000"/>
              <a:buFont typeface="Roboto"/>
              <a:buNone/>
            </a:pPr>
            <a:r>
              <a:rPr b="0" i="0" lang="en-US" sz="4400" u="none" cap="none" strike="noStrike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Solve Recurrence Relation (T(n)= T(n-1) + log n) </a:t>
            </a:r>
            <a:br>
              <a:rPr b="0" i="0" lang="en-US" sz="4400" u="none" cap="none" strike="noStrike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4400" u="none" cap="none" strike="noStrik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41" y="812151"/>
            <a:ext cx="2761180" cy="129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3275" y="1943100"/>
            <a:ext cx="38671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1204" y="3597534"/>
            <a:ext cx="12573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/>
          <p:nvPr/>
        </p:nvSpPr>
        <p:spPr>
          <a:xfrm>
            <a:off x="5823275" y="4646645"/>
            <a:ext cx="4375086" cy="1395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tight bound for log n!. But there is UB for log n! and it is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="0" baseline="3000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baseline="3000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baseline="3000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Hence T(n)= O(log n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 O(nlog n)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/>
          <p:nvPr>
            <p:ph type="title"/>
          </p:nvPr>
        </p:nvSpPr>
        <p:spPr>
          <a:xfrm>
            <a:off x="903515" y="-4455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Solve RR using recursion tree method</a:t>
            </a:r>
            <a:endParaRPr/>
          </a:p>
        </p:txBody>
      </p:sp>
      <p:pic>
        <p:nvPicPr>
          <p:cNvPr id="272" name="Google Shape;272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2156" y="5095211"/>
            <a:ext cx="20574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432" y="2385469"/>
            <a:ext cx="421005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746" y="851868"/>
            <a:ext cx="34385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2156" y="4105988"/>
            <a:ext cx="18954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9236" y="2520074"/>
            <a:ext cx="39052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>
            <p:ph type="title"/>
          </p:nvPr>
        </p:nvSpPr>
        <p:spPr>
          <a:xfrm>
            <a:off x="903515" y="-4455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Exercise: Solve RR using substitution method</a:t>
            </a:r>
            <a:endParaRPr/>
          </a:p>
        </p:txBody>
      </p:sp>
      <p:pic>
        <p:nvPicPr>
          <p:cNvPr id="282" name="Google Shape;2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46" y="851868"/>
            <a:ext cx="34385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075" y="494400"/>
            <a:ext cx="5844925" cy="26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5081" y="3412425"/>
            <a:ext cx="5844925" cy="15752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/>
          <p:nvPr/>
        </p:nvSpPr>
        <p:spPr>
          <a:xfrm>
            <a:off x="2298850" y="5266450"/>
            <a:ext cx="8360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Roboto"/>
              <a:buNone/>
            </a:pPr>
            <a:r>
              <a:rPr b="0" i="0" lang="en-US" sz="4400" u="none" cap="none" strike="noStrike">
                <a:solidFill>
                  <a:srgbClr val="2E75B5"/>
                </a:solidFill>
                <a:latin typeface="Roboto"/>
                <a:ea typeface="Roboto"/>
                <a:cs typeface="Roboto"/>
                <a:sym typeface="Roboto"/>
              </a:rPr>
              <a:t>T(n)=2T(n-1)+1 What is TC?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2634017" y="-28820"/>
            <a:ext cx="48449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Roboto"/>
              <a:buNone/>
            </a:pPr>
            <a:r>
              <a:rPr b="0" i="0" lang="en-US">
                <a:latin typeface="Roboto"/>
                <a:ea typeface="Roboto"/>
                <a:cs typeface="Roboto"/>
                <a:sym typeface="Roboto"/>
              </a:rPr>
              <a:t>Recurrence Relation T(n)=2T(n-1)+1</a:t>
            </a:r>
            <a:br>
              <a:rPr b="0" i="0" lang="en-US">
                <a:latin typeface="Roboto"/>
                <a:ea typeface="Roboto"/>
                <a:cs typeface="Roboto"/>
                <a:sym typeface="Roboto"/>
              </a:rPr>
            </a:br>
            <a:endParaRPr b="0" i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32" y="1508837"/>
            <a:ext cx="4867275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007" y="1508837"/>
            <a:ext cx="354330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783609" y="1177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ct val="100000"/>
              <a:buFont typeface="Roboto"/>
              <a:buNone/>
            </a:pPr>
            <a:r>
              <a:rPr b="0" i="0" lang="en-US">
                <a:latin typeface="Roboto"/>
                <a:ea typeface="Roboto"/>
                <a:cs typeface="Roboto"/>
                <a:sym typeface="Roboto"/>
              </a:rPr>
              <a:t>Solve Recurrence Relation T(n)=2 T(n-1)+1.</a:t>
            </a:r>
            <a:br>
              <a:rPr b="0" i="0" lang="en-US">
                <a:latin typeface="Roboto"/>
                <a:ea typeface="Roboto"/>
                <a:cs typeface="Roboto"/>
                <a:sym typeface="Roboto"/>
              </a:rPr>
            </a:br>
            <a:r>
              <a:rPr lang="en-US">
                <a:latin typeface="Roboto"/>
                <a:ea typeface="Roboto"/>
                <a:cs typeface="Roboto"/>
                <a:sym typeface="Roboto"/>
              </a:rPr>
              <a:t>Use Recursion Tree method</a:t>
            </a:r>
            <a:br>
              <a:rPr b="0" i="0" lang="en-US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pic>
        <p:nvPicPr>
          <p:cNvPr id="304" name="Google Shape;3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137" y="1098290"/>
            <a:ext cx="35433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39" y="2359025"/>
            <a:ext cx="4514850" cy="4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8256" y="1352550"/>
            <a:ext cx="5800725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9696" y="5797550"/>
            <a:ext cx="275272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66394"/>
            <a:ext cx="57245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6"/>
          <p:cNvSpPr txBox="1"/>
          <p:nvPr/>
        </p:nvSpPr>
        <p:spPr>
          <a:xfrm>
            <a:off x="440870" y="3000268"/>
            <a:ext cx="4096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n-k=0 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Hence n=k.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T(n)  = 2</a:t>
            </a:r>
            <a:r>
              <a:rPr b="0" baseline="3000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n+1 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    i.e O(2</a:t>
            </a:r>
            <a:r>
              <a:rPr b="0" baseline="3000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or </a:t>
            </a:r>
            <a:r>
              <a:rPr b="0" i="0" lang="en-US" sz="21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</a:t>
            </a:r>
            <a:r>
              <a:rPr b="0" baseline="3000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5075853" y="419878"/>
            <a:ext cx="1418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 series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440870" y="4686963"/>
            <a:ext cx="10900419" cy="415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solve using substitution/induction method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923" y="256881"/>
            <a:ext cx="2752725" cy="695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7" name="Google Shape;317;p26"/>
          <p:cNvGraphicFramePr/>
          <p:nvPr/>
        </p:nvGraphicFramePr>
        <p:xfrm>
          <a:off x="1248088" y="1007860"/>
          <a:ext cx="1409700" cy="396875"/>
        </p:xfrm>
        <a:graphic>
          <a:graphicData uri="http://schemas.openxmlformats.org/presentationml/2006/ole">
            <mc:AlternateContent>
              <mc:Choice Requires="v">
                <p:oleObj r:id="rId6" imgH="396875" imgW="1409700" progId="PBrush" spid="_x0000_s1">
                  <p:embed/>
                </p:oleObj>
              </mc:Choice>
              <mc:Fallback>
                <p:oleObj r:id="rId7" imgH="396875" imgW="1409700" progId="PBrush">
                  <p:embed/>
                  <p:pic>
                    <p:nvPicPr>
                      <p:cNvPr id="317" name="Google Shape;317;p26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248088" y="1007860"/>
                        <a:ext cx="14097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" name="Google Shape;318;p26"/>
          <p:cNvGraphicFramePr/>
          <p:nvPr/>
        </p:nvGraphicFramePr>
        <p:xfrm>
          <a:off x="982469" y="1519271"/>
          <a:ext cx="1120775" cy="762000"/>
        </p:xfrm>
        <a:graphic>
          <a:graphicData uri="http://schemas.openxmlformats.org/presentationml/2006/ole">
            <mc:AlternateContent>
              <mc:Choice Requires="v">
                <p:oleObj r:id="rId9" imgH="762000" imgW="1120775" progId="PBrush" spid="_x0000_s2">
                  <p:embed/>
                </p:oleObj>
              </mc:Choice>
              <mc:Fallback>
                <p:oleObj r:id="rId10" imgH="762000" imgW="1120775" progId="PBrush">
                  <p:embed/>
                  <p:pic>
                    <p:nvPicPr>
                      <p:cNvPr id="318" name="Google Shape;318;p26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82469" y="1519271"/>
                        <a:ext cx="11207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0030" y="4006445"/>
            <a:ext cx="5844925" cy="19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0030" y="1024201"/>
            <a:ext cx="5844925" cy="26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 txBox="1"/>
          <p:nvPr/>
        </p:nvSpPr>
        <p:spPr>
          <a:xfrm>
            <a:off x="2688609" y="150125"/>
            <a:ext cx="48449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Master’s Theorem</a:t>
            </a:r>
            <a:endParaRPr/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00" y="1690688"/>
            <a:ext cx="433387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8912" y="1690688"/>
            <a:ext cx="59626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8912" y="3209925"/>
            <a:ext cx="42291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8913" y="3981450"/>
            <a:ext cx="42291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60412" y="4857750"/>
            <a:ext cx="36576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Roboto"/>
              <a:buNone/>
            </a:pPr>
            <a:r>
              <a:rPr b="0" i="0" lang="en-US" sz="3200">
                <a:latin typeface="Roboto"/>
                <a:ea typeface="Roboto"/>
                <a:cs typeface="Roboto"/>
                <a:sym typeface="Roboto"/>
              </a:rPr>
              <a:t>Recurrence Relation Dividing Function T(n)=T(n/2)+1</a:t>
            </a:r>
            <a:br>
              <a:rPr b="0" i="0" lang="en-US" sz="3200">
                <a:latin typeface="Roboto"/>
                <a:ea typeface="Roboto"/>
                <a:cs typeface="Roboto"/>
                <a:sym typeface="Roboto"/>
              </a:rPr>
            </a:br>
            <a:endParaRPr sz="3200"/>
          </a:p>
        </p:txBody>
      </p:sp>
      <p:pic>
        <p:nvPicPr>
          <p:cNvPr id="341" name="Google Shape;3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25" y="1345350"/>
            <a:ext cx="339690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5724" y="1279900"/>
            <a:ext cx="43716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0425" y="1828674"/>
            <a:ext cx="3086100" cy="12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 txBox="1"/>
          <p:nvPr/>
        </p:nvSpPr>
        <p:spPr>
          <a:xfrm>
            <a:off x="8822580" y="1345358"/>
            <a:ext cx="14690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 is: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3887763" y="348353"/>
            <a:ext cx="4812030" cy="69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Recurrence Relations</a:t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2059941" y="1861821"/>
            <a:ext cx="8415655" cy="1205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475">
            <a:spAutoFit/>
          </a:bodyPr>
          <a:lstStyle/>
          <a:p>
            <a:pPr indent="0" lvl="0" marL="12700" marR="50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3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recurrence relation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equation that describes  a function in terms of itself by using smaller inputs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expression: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2059941" y="5062198"/>
            <a:ext cx="8222394" cy="314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describes the </a:t>
            </a:r>
            <a:r>
              <a:rPr b="1" i="0" lang="en-US" sz="1950" u="none" cap="none" strike="noStrik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rPr>
              <a:t>running time 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function that contains recursion.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9937116" y="6426327"/>
            <a:ext cx="193675" cy="197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65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5346925" y="4305982"/>
            <a:ext cx="217804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⎪</a:t>
            </a:r>
            <a:r>
              <a:rPr b="0" baseline="-25000" i="0" lang="en-US" sz="3375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⎩</a:t>
            </a:r>
            <a:endParaRPr b="0" baseline="-25000" i="0" sz="3375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5445778" y="3147698"/>
            <a:ext cx="167005" cy="652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⎧</a:t>
            </a:r>
            <a:endParaRPr b="0" i="0" sz="225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12700" marR="0" rtl="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⎪</a:t>
            </a:r>
            <a:endParaRPr b="0" i="0" sz="225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4564079" y="3709965"/>
            <a:ext cx="1074420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1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b="0" i="0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baseline="-25000" i="0" lang="en-US" sz="3375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⎨</a:t>
            </a:r>
            <a:endParaRPr b="0" baseline="-25000" i="0" sz="3375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7070196" y="4091365"/>
            <a:ext cx="584835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1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&gt;</a:t>
            </a:r>
            <a:r>
              <a:rPr b="0" i="0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endParaRPr b="0" i="0" sz="22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901484" y="4348771"/>
            <a:ext cx="548005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⎝</a:t>
            </a:r>
            <a:r>
              <a:rPr b="0" i="0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baseline="30000" i="0" lang="en-US" sz="3375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⎠</a:t>
            </a:r>
            <a:endParaRPr b="0" i="0" sz="225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5926884" y="3937735"/>
            <a:ext cx="497205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⎛</a:t>
            </a:r>
            <a:r>
              <a:rPr b="0" i="0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baseline="30000" i="1" lang="en-US" sz="3375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30000" i="1" lang="en-US" sz="3375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⎞</a:t>
            </a:r>
            <a:endParaRPr b="0" i="0" sz="225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5420377" y="4091365"/>
            <a:ext cx="1423670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75"/>
              <a:buFont typeface="Arial"/>
              <a:buNone/>
            </a:pPr>
            <a:r>
              <a:rPr b="0" baseline="30000" i="0" lang="en-US" sz="3375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⎪</a:t>
            </a:r>
            <a:r>
              <a:rPr b="0" i="0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baseline="-25000" i="0" lang="en-US" sz="3375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⎜</a:t>
            </a:r>
            <a:r>
              <a:rPr b="0" baseline="-25000" i="0" lang="en-US" sz="3375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baseline="-25000" i="0" lang="en-US" sz="3375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⎟</a:t>
            </a:r>
            <a:r>
              <a:rPr b="0" baseline="-25000" i="0" lang="en-US" sz="3375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b="0" i="0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0" i="0" sz="22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6128104" y="3125143"/>
            <a:ext cx="1528445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1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	n </a:t>
            </a:r>
            <a:r>
              <a:rPr b="0" i="0" lang="en-US" sz="22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b="0" i="0" lang="en-US" sz="22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endParaRPr b="0" i="0" sz="22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/>
          <p:nvPr>
            <p:ph type="title"/>
          </p:nvPr>
        </p:nvSpPr>
        <p:spPr>
          <a:xfrm>
            <a:off x="838200" y="3557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Solve using substitution method/recursion tree method </a:t>
            </a:r>
            <a:endParaRPr/>
          </a:p>
        </p:txBody>
      </p:sp>
      <p:pic>
        <p:nvPicPr>
          <p:cNvPr id="350" name="Google Shape;3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81357"/>
            <a:ext cx="3910475" cy="1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726256" y="4183874"/>
            <a:ext cx="37948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Ans: O(log n)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Roboto"/>
              <a:buNone/>
            </a:pPr>
            <a:r>
              <a:rPr b="0" i="0" lang="en-US">
                <a:latin typeface="Roboto"/>
                <a:ea typeface="Roboto"/>
                <a:cs typeface="Roboto"/>
                <a:sym typeface="Roboto"/>
              </a:rPr>
              <a:t>Recurrence Relation [ T(n)= 2T(n/2) +n] </a:t>
            </a:r>
            <a:br>
              <a:rPr b="0" i="0" lang="en-US">
                <a:latin typeface="Roboto"/>
                <a:ea typeface="Roboto"/>
                <a:cs typeface="Roboto"/>
                <a:sym typeface="Roboto"/>
              </a:rPr>
            </a:br>
            <a:endParaRPr b="0" i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81797"/>
            <a:ext cx="2657475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2267" y="1170927"/>
            <a:ext cx="3781425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5523" y="1349748"/>
            <a:ext cx="340995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1"/>
          <p:cNvSpPr txBox="1"/>
          <p:nvPr/>
        </p:nvSpPr>
        <p:spPr>
          <a:xfrm>
            <a:off x="7189723" y="1071368"/>
            <a:ext cx="14690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 is: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/>
          <p:nvPr>
            <p:ph type="title"/>
          </p:nvPr>
        </p:nvSpPr>
        <p:spPr>
          <a:xfrm>
            <a:off x="838200" y="10561"/>
            <a:ext cx="10515600" cy="819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Roboto"/>
              <a:buNone/>
            </a:pPr>
            <a:r>
              <a:rPr b="0" i="0" lang="en-US" sz="2400">
                <a:latin typeface="Roboto"/>
                <a:ea typeface="Roboto"/>
                <a:cs typeface="Roboto"/>
                <a:sym typeface="Roboto"/>
              </a:rPr>
              <a:t>Solving RR Dividing function[ T(n)=T(n/2)+ n]: Recursion Tree method</a:t>
            </a:r>
            <a:br>
              <a:rPr b="0" i="0" lang="en-US" sz="2400">
                <a:latin typeface="Roboto"/>
                <a:ea typeface="Roboto"/>
                <a:cs typeface="Roboto"/>
                <a:sym typeface="Roboto"/>
              </a:rPr>
            </a:br>
            <a:endParaRPr sz="2400"/>
          </a:p>
        </p:txBody>
      </p:sp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102" y="2438011"/>
            <a:ext cx="3324225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102" y="1051994"/>
            <a:ext cx="28956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3588" y="2438011"/>
            <a:ext cx="40195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1377" y="3847711"/>
            <a:ext cx="16287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4176" y="5257411"/>
            <a:ext cx="15049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32034" y="2752336"/>
            <a:ext cx="2896864" cy="212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07371" y="5157398"/>
            <a:ext cx="2427902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289152" y="775056"/>
            <a:ext cx="14690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 is: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/>
          <p:nvPr>
            <p:ph type="title"/>
          </p:nvPr>
        </p:nvSpPr>
        <p:spPr>
          <a:xfrm>
            <a:off x="838200" y="365126"/>
            <a:ext cx="10515600" cy="316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ct val="100000"/>
              <a:buFont typeface="Roboto"/>
              <a:buNone/>
            </a:pPr>
            <a:r>
              <a:rPr b="0" i="0" lang="en-US" sz="3200">
                <a:latin typeface="Roboto"/>
                <a:ea typeface="Roboto"/>
                <a:cs typeface="Roboto"/>
                <a:sym typeface="Roboto"/>
              </a:rPr>
              <a:t>Masters Theorem in Algorithms for Dividing Function</a:t>
            </a:r>
            <a:br>
              <a:rPr b="0" i="0" lang="en-US" sz="3200">
                <a:latin typeface="Roboto"/>
                <a:ea typeface="Roboto"/>
                <a:cs typeface="Roboto"/>
                <a:sym typeface="Roboto"/>
              </a:rPr>
            </a:br>
            <a:endParaRPr sz="3200"/>
          </a:p>
        </p:txBody>
      </p:sp>
      <p:pic>
        <p:nvPicPr>
          <p:cNvPr id="379" name="Google Shape;3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4" y="746905"/>
            <a:ext cx="5262465" cy="108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86318"/>
            <a:ext cx="6885991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457868"/>
            <a:ext cx="6885991" cy="201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614632"/>
            <a:ext cx="6885991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/>
        </p:nvSpPr>
        <p:spPr>
          <a:xfrm>
            <a:off x="5327779" y="1029729"/>
            <a:ext cx="53371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form of RR for Master’s Theorem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25679" y="2248655"/>
            <a:ext cx="942975" cy="89033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 txBox="1"/>
          <p:nvPr/>
        </p:nvSpPr>
        <p:spPr>
          <a:xfrm>
            <a:off x="7748426" y="1747654"/>
            <a:ext cx="4443574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following 2 value based on which there are 3 cases::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41" y="915356"/>
            <a:ext cx="5075854" cy="69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13" y="2085100"/>
            <a:ext cx="23431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813" y="2626861"/>
            <a:ext cx="13239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813" y="3255511"/>
            <a:ext cx="20097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44" y="0"/>
            <a:ext cx="5001209" cy="69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5813" y="4820439"/>
            <a:ext cx="6000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13343" y="4820439"/>
            <a:ext cx="16097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4"/>
          <p:cNvSpPr txBox="1"/>
          <p:nvPr/>
        </p:nvSpPr>
        <p:spPr>
          <a:xfrm>
            <a:off x="790866" y="4921523"/>
            <a:ext cx="73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5813" y="5528318"/>
            <a:ext cx="19335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>
            <a:off x="165813" y="1734517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0" y="2729502"/>
            <a:ext cx="27241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86512" y="3531641"/>
            <a:ext cx="17430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0" y="2103849"/>
            <a:ext cx="23241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 txBox="1"/>
          <p:nvPr/>
        </p:nvSpPr>
        <p:spPr>
          <a:xfrm>
            <a:off x="6000556" y="1655509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t/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409" name="Google Shape;409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4" y="3478958"/>
            <a:ext cx="22288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90" y="2856707"/>
            <a:ext cx="24384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44" y="0"/>
            <a:ext cx="5001209" cy="69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44" y="825402"/>
            <a:ext cx="5001209" cy="150504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5"/>
          <p:cNvSpPr txBox="1"/>
          <p:nvPr/>
        </p:nvSpPr>
        <p:spPr>
          <a:xfrm>
            <a:off x="0" y="2447876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44" y="4242638"/>
            <a:ext cx="15335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41610" y="2856707"/>
            <a:ext cx="2667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51388" y="2874120"/>
            <a:ext cx="29813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75491" y="2902694"/>
            <a:ext cx="29718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 txBox="1"/>
          <p:nvPr/>
        </p:nvSpPr>
        <p:spPr>
          <a:xfrm>
            <a:off x="3200109" y="2439285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6285722" y="2409984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9405257" y="2415610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4: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0" y="5109343"/>
            <a:ext cx="10516020" cy="1538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b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                 IMP:  If            and power of n i.e k are equal and p&gt;-1, then TC =ʘ(f(n).logn)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E6D7BeTaZDnQTsMbl9zTTTDMn_ZBtLBkN_nSZuXvwwCMheujqTBZjW-SMUiiO1Jk8-NAkD_EnbxmKAJ3dhgaSQoPHdSaqvBK5x9jBhc30vjyZImr-DK5TJegoIGJs4PEDy1GnyneF9dDsI4Kpg" id="422" name="Google Shape;422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0978" y="5640498"/>
            <a:ext cx="600075" cy="5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t/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428" name="Google Shape;428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4" y="2957820"/>
            <a:ext cx="26384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44" y="0"/>
            <a:ext cx="5001209" cy="69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44" y="825402"/>
            <a:ext cx="5001209" cy="150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44" y="3858065"/>
            <a:ext cx="263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44" y="4634485"/>
            <a:ext cx="21907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/>
        </p:nvSpPr>
        <p:spPr>
          <a:xfrm>
            <a:off x="74644" y="2519366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47905" y="3024495"/>
            <a:ext cx="9239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5721" y="2957820"/>
            <a:ext cx="63817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6"/>
          <p:cNvSpPr txBox="1"/>
          <p:nvPr/>
        </p:nvSpPr>
        <p:spPr>
          <a:xfrm>
            <a:off x="3648271" y="3123239"/>
            <a:ext cx="124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t/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442" name="Google Shape;44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4" y="0"/>
            <a:ext cx="5001209" cy="69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44" y="825402"/>
            <a:ext cx="5001209" cy="150504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7"/>
          <p:cNvSpPr txBox="1"/>
          <p:nvPr/>
        </p:nvSpPr>
        <p:spPr>
          <a:xfrm>
            <a:off x="74644" y="2519366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44" y="3018829"/>
            <a:ext cx="29432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44" y="3720171"/>
            <a:ext cx="26574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688" y="4516763"/>
            <a:ext cx="13716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4" y="0"/>
            <a:ext cx="5001209" cy="69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44" y="809367"/>
            <a:ext cx="6885991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8"/>
          <p:cNvSpPr txBox="1"/>
          <p:nvPr/>
        </p:nvSpPr>
        <p:spPr>
          <a:xfrm>
            <a:off x="74644" y="2505693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Example1 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44" y="2962275"/>
            <a:ext cx="23145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44" y="3589272"/>
            <a:ext cx="20764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550" y="4273419"/>
            <a:ext cx="12858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61036" y="2858131"/>
            <a:ext cx="27908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61036" y="3550297"/>
            <a:ext cx="21717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61036" y="4216270"/>
            <a:ext cx="187642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8"/>
          <p:cNvSpPr txBox="1"/>
          <p:nvPr/>
        </p:nvSpPr>
        <p:spPr>
          <a:xfrm>
            <a:off x="3161036" y="2488799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Example2 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40141" y="2851504"/>
            <a:ext cx="256222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8"/>
          <p:cNvSpPr txBox="1"/>
          <p:nvPr/>
        </p:nvSpPr>
        <p:spPr>
          <a:xfrm>
            <a:off x="6189790" y="2505693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Example3 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239930" y="4173407"/>
            <a:ext cx="11620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8"/>
          <p:cNvSpPr txBox="1"/>
          <p:nvPr/>
        </p:nvSpPr>
        <p:spPr>
          <a:xfrm>
            <a:off x="9121250" y="2372714"/>
            <a:ext cx="1541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Example4 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87827" y="2834526"/>
            <a:ext cx="267652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239930" y="3550297"/>
            <a:ext cx="20288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Case 1 Examples</a:t>
            </a:r>
            <a:endParaRPr/>
          </a:p>
        </p:txBody>
      </p:sp>
      <p:pic>
        <p:nvPicPr>
          <p:cNvPr id="473" name="Google Shape;4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991" y="2276475"/>
            <a:ext cx="264795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75" name="Google Shape;4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5737" y="2257425"/>
            <a:ext cx="42005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3690715" y="464312"/>
            <a:ext cx="4812030" cy="69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Recurrence Relations</a:t>
            </a:r>
            <a:endParaRPr/>
          </a:p>
        </p:txBody>
      </p:sp>
      <p:sp>
        <p:nvSpPr>
          <p:cNvPr id="117" name="Google Shape;117;p4"/>
          <p:cNvSpPr txBox="1"/>
          <p:nvPr/>
        </p:nvSpPr>
        <p:spPr>
          <a:xfrm>
            <a:off x="2059941" y="1527365"/>
            <a:ext cx="8006715" cy="4257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25">
            <a:spAutoFit/>
          </a:bodyPr>
          <a:lstStyle/>
          <a:p>
            <a:pPr indent="-342900" lvl="0" marL="355600" marR="445769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Char char="•"/>
            </a:pPr>
            <a:r>
              <a:rPr b="0" i="0" lang="en-US" sz="3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Divide and conquer</a:t>
            </a:r>
            <a:r>
              <a:rPr b="0" i="0" lang="en-US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very common problem  solving strategy in computer science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316230" rtl="0" algn="l">
              <a:lnSpc>
                <a:spcPct val="80000"/>
              </a:lnSpc>
              <a:spcBef>
                <a:spcPts val="71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Recursion, where you solve a simpler version of  the same problem, is a common application of  divide and conquer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recursion “bottoms out” in a base case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634365" rtl="0" algn="l">
              <a:lnSpc>
                <a:spcPct val="96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 sort divides a problem in “half” and solves  each half separately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2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recurrence relation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5650" marR="5080" rtl="0" algn="l">
              <a:lnSpc>
                <a:spcPct val="96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search divides a problem in half but only has to  solve the problem for one of the two halves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4457700"/>
            <a:ext cx="31432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Case 2 Examples</a:t>
            </a:r>
            <a:endParaRPr/>
          </a:p>
        </p:txBody>
      </p:sp>
      <p:pic>
        <p:nvPicPr>
          <p:cNvPr id="481" name="Google Shape;481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29" y="4924911"/>
            <a:ext cx="5219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429" y="1502812"/>
            <a:ext cx="52197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Case 3 Examples</a:t>
            </a:r>
            <a:endParaRPr/>
          </a:p>
        </p:txBody>
      </p:sp>
      <p:pic>
        <p:nvPicPr>
          <p:cNvPr id="488" name="Google Shape;4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851" y="1613332"/>
            <a:ext cx="6350150" cy="42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579799"/>
            <a:ext cx="478155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/>
          <p:nvPr>
            <p:ph type="title"/>
          </p:nvPr>
        </p:nvSpPr>
        <p:spPr>
          <a:xfrm>
            <a:off x="838200" y="3557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Roboto"/>
              <a:buNone/>
            </a:pPr>
            <a:r>
              <a:rPr b="0" i="0" lang="en-US">
                <a:latin typeface="Roboto"/>
                <a:ea typeface="Roboto"/>
                <a:cs typeface="Roboto"/>
                <a:sym typeface="Roboto"/>
              </a:rPr>
              <a:t>Root function (Recurrence Relation)</a:t>
            </a:r>
            <a:br>
              <a:rPr b="0" i="0" lang="en-US">
                <a:latin typeface="Roboto"/>
                <a:ea typeface="Roboto"/>
                <a:cs typeface="Roboto"/>
                <a:sym typeface="Roboto"/>
              </a:rPr>
            </a:br>
            <a:endParaRPr b="0" i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86" y="1203649"/>
            <a:ext cx="3068411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2"/>
          <p:cNvSpPr txBox="1"/>
          <p:nvPr/>
        </p:nvSpPr>
        <p:spPr>
          <a:xfrm>
            <a:off x="3956179" y="1203649"/>
            <a:ext cx="751464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root recurrence relation, the smallest value should be &gt;=2. Otherwise you may not be able to solve this RR.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TC=? Solve using substitution /recursion tree method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8856" y="3133595"/>
            <a:ext cx="360045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3349" y="2059597"/>
            <a:ext cx="4031213" cy="452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110" y="4896402"/>
            <a:ext cx="2825653" cy="116849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2"/>
          <p:cNvSpPr txBox="1"/>
          <p:nvPr/>
        </p:nvSpPr>
        <p:spPr>
          <a:xfrm>
            <a:off x="317241" y="4562669"/>
            <a:ext cx="12503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 is: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3770734" y="2738550"/>
            <a:ext cx="3865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Solving using substitution method is: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5229" y="6305419"/>
            <a:ext cx="3190875" cy="5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Divide and Conquer Strategy</a:t>
            </a:r>
            <a:endParaRPr/>
          </a:p>
        </p:txBody>
      </p:sp>
      <p:pic>
        <p:nvPicPr>
          <p:cNvPr id="124" name="Google Shape;124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030" y="1462686"/>
            <a:ext cx="4191194" cy="3491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393094" y="1502229"/>
            <a:ext cx="6624600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DAC strategy if you can divide the problem into subproblems of same type.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DAC is recursive.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title"/>
          </p:nvPr>
        </p:nvSpPr>
        <p:spPr>
          <a:xfrm>
            <a:off x="734980" y="279918"/>
            <a:ext cx="43496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Calibri"/>
              <a:buNone/>
            </a:pPr>
            <a:r>
              <a:rPr lang="en-US" sz="2400"/>
              <a:t>General method for DAC strategy</a:t>
            </a:r>
            <a:endParaRPr sz="2400"/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785" y="1395996"/>
            <a:ext cx="4724011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1392" y="1395996"/>
            <a:ext cx="5989087" cy="431434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5673984" y="279918"/>
            <a:ext cx="43496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Problems for DAC strategy</a:t>
            </a:r>
            <a:endParaRPr b="0" i="0" sz="2400" u="none" cap="none" strike="noStrik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US"/>
              <a:t>Recurrence Relation</a:t>
            </a:r>
            <a:endParaRPr/>
          </a:p>
        </p:txBody>
      </p:sp>
      <p:sp>
        <p:nvSpPr>
          <p:cNvPr id="139" name="Google Shape;13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</a:t>
            </a:r>
            <a:r>
              <a:rPr b="1" i="1" lang="en-US" sz="2400"/>
              <a:t>recurrence </a:t>
            </a:r>
            <a:r>
              <a:rPr lang="en-US" sz="2400"/>
              <a:t>is an equation or inequality that describes a function in terms of its value on smaller inputs.</a:t>
            </a:r>
            <a:endParaRPr sz="24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For example, worst-case running time T(n) of the MERGE-SORT procedure by the recurrence</a:t>
            </a:r>
            <a:endParaRPr sz="24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355" y="3687804"/>
            <a:ext cx="6239585" cy="160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/>
          <p:nvPr>
            <p:ph type="title"/>
          </p:nvPr>
        </p:nvSpPr>
        <p:spPr>
          <a:xfrm>
            <a:off x="838200" y="-30957"/>
            <a:ext cx="10515600" cy="409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ct val="100000"/>
              <a:buFont typeface="Calibri"/>
              <a:buNone/>
            </a:pPr>
            <a:r>
              <a:rPr lang="en-US"/>
              <a:t>Recurrence Relation</a:t>
            </a:r>
            <a:endParaRPr/>
          </a:p>
        </p:txBody>
      </p:sp>
      <p:sp>
        <p:nvSpPr>
          <p:cNvPr id="146" name="Google Shape;146;p8"/>
          <p:cNvSpPr txBox="1"/>
          <p:nvPr>
            <p:ph idx="1" type="body"/>
          </p:nvPr>
        </p:nvSpPr>
        <p:spPr>
          <a:xfrm>
            <a:off x="548951" y="5886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</a:t>
            </a:r>
            <a:r>
              <a:rPr b="1" i="1" lang="en-US" sz="2400"/>
              <a:t>recurrence </a:t>
            </a:r>
            <a:r>
              <a:rPr lang="en-US" sz="2400"/>
              <a:t>is an equation or inequality that describes a function in terms of its value on smaller inputs.</a:t>
            </a:r>
            <a:endParaRPr sz="24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414" y="1444301"/>
            <a:ext cx="338137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6333" y="1318532"/>
            <a:ext cx="49530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40" y="5779181"/>
            <a:ext cx="35623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421140" y="5409849"/>
            <a:ext cx="3275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 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type="title"/>
          </p:nvPr>
        </p:nvSpPr>
        <p:spPr>
          <a:xfrm>
            <a:off x="70757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Roboto"/>
              <a:buNone/>
            </a:pPr>
            <a:r>
              <a:rPr b="0" i="0" lang="en-US">
                <a:latin typeface="Roboto"/>
                <a:ea typeface="Roboto"/>
                <a:cs typeface="Roboto"/>
                <a:sym typeface="Roboto"/>
              </a:rPr>
              <a:t>Recurrence Relation (T(n)= T(n-1) + 1)</a:t>
            </a:r>
            <a:endParaRPr b="0" i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40" y="1602922"/>
            <a:ext cx="338137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6333" y="1318532"/>
            <a:ext cx="49530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40" y="5779181"/>
            <a:ext cx="35623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421140" y="5409849"/>
            <a:ext cx="3275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 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2023-07-18T09:14:29Z</dcterms:created>
  <dc:creator>CHARUSHEELA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F300A83BDB524B69B969B4B7827DC8E8</vt:lpwstr>
  </property>
  <property fmtid="{D5CDD505-2E9C-101B-9397-08002B2CF9AE}" pid="3" name="KSOProductBuildVer">
    <vt:lpwstr>1033-11.2.0.11537</vt:lpwstr>
  </property>
</Properties>
</file>